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95" r:id="rId4"/>
    <p:sldId id="294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85" r:id="rId14"/>
    <p:sldId id="284" r:id="rId15"/>
  </p:sldIdLst>
  <p:sldSz cx="24384000" cy="13716000"/>
  <p:notesSz cx="6858000" cy="9144000"/>
  <p:embeddedFontLst>
    <p:embeddedFont>
      <p:font typeface="Avenir" panose="02000503020000020003" pitchFamily="2" charset="0"/>
      <p:regular r:id="rId17"/>
      <p:italic r:id="rId18"/>
    </p:embeddedFont>
    <p:embeddedFont>
      <p:font typeface="Avenir Black" panose="02000503020000020003" pitchFamily="2" charset="0"/>
      <p:bold r:id="rId19"/>
      <p:italic r:id="rId20"/>
      <p:boldItalic r:id="rId21"/>
    </p:embeddedFont>
    <p:embeddedFont>
      <p:font typeface="Avenir Book" panose="02000503020000020003" pitchFamily="2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CRB" panose="020B0609020202020204" pitchFamily="49" charset="77"/>
      <p:regular r:id="rId29"/>
    </p:embeddedFont>
    <p:embeddedFont>
      <p:font typeface="Open Sans ExtraBold" panose="020B0606030504020204" pitchFamily="34" charset="0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italic r:id="rId34"/>
    </p:embeddedFont>
    <p:embeddedFont>
      <p:font typeface="Open Sans Semibold" panose="020B0606030504020204" pitchFamily="34" charset="0"/>
      <p:regular r:id="rId35"/>
      <p:bold r:id="rId36"/>
      <p:italic r:id="rId37"/>
      <p:boldItalic r:id="rId38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809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The penny coin is also known as the one-cent coin. The penny coin is worth one cent and it is the American coin of lowest value.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The nickel is an American coin that is worth 5 cents.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A dime is worth 10 cents.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BDC1C6"/>
                </a:solidFill>
                <a:effectLst/>
                <a:latin typeface="Google Sans"/>
              </a:rPr>
              <a:t>The quarter is an American coin worth 25 cents.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D" b="0" i="0" u="none" strike="noStrike" dirty="0">
              <a:solidFill>
                <a:srgbClr val="BDC1C6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u="none" strike="noStrike" dirty="0">
                <a:solidFill>
                  <a:srgbClr val="D1D5DB"/>
                </a:solidFill>
                <a:effectLst/>
                <a:latin typeface="Söhne"/>
              </a:rPr>
              <a:t>For part B: For example, you might have coins worth 1 cent (c^0), 10 cents (c^1), 100 cents (c^2), and 1000 cents (c^3), when c = 10 and k = 3.</a:t>
            </a:r>
            <a:endParaRPr lang="en-ID" b="0" i="0" u="none" strike="noStrike" dirty="0">
              <a:solidFill>
                <a:srgbClr val="BDC1C6"/>
              </a:solidFill>
              <a:effectLst/>
              <a:latin typeface="Google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7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Review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Coin changing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980328"/>
                <a:ext cx="20057623" cy="86688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problem of making change for n cents using the smallest number of coins. Assume that each coin’s value is an integer.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>
                    <a:latin typeface="Avenir" panose="02000503020000020003" pitchFamily="2" charset="0"/>
                  </a:rPr>
                  <a:t>Describe a greedy algorithm to make change consisting of quarters (25 cents), dimes (10 cents), nickels (5 cents), and pennies (1 cent). Prove that your algorithm yields an optimal solution.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>
                    <a:latin typeface="Avenir" panose="02000503020000020003" pitchFamily="2" charset="0"/>
                  </a:rPr>
                  <a:t>Suppose that the available coins are in denominations that are powers of c: the denominations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 for some integers c &gt; 1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Avenir" panose="02000503020000020003" pitchFamily="2" charset="0"/>
                  </a:rPr>
                  <a:t>. Show that the greedy algorithm always yields an optimal solution. 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>
                    <a:latin typeface="Avenir" panose="02000503020000020003" pitchFamily="2" charset="0"/>
                  </a:rPr>
                  <a:t>Give a set of coin denominations for which the greedy algorithm does not yield an optimal solution. Your set should include a penny so that there is a solution for every value of n. </a:t>
                </a:r>
              </a:p>
              <a:p>
                <a:pPr lvl="1"/>
                <a:endParaRPr lang="en-US" dirty="0">
                  <a:latin typeface="Avenir" panose="02000503020000020003" pitchFamily="2" charset="0"/>
                </a:endParaRPr>
              </a:p>
              <a:p>
                <a:pPr lvl="1"/>
                <a:endParaRPr lang="en-US" dirty="0">
                  <a:latin typeface="Avenir" panose="02000503020000020003" pitchFamily="2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Avenir" panose="02000503020000020003" pitchFamily="2" charset="0"/>
                </a:endParaRPr>
              </a:p>
              <a:p>
                <a:endParaRPr lang="en-US" dirty="0">
                  <a:latin typeface="Avenir" panose="02000503020000020003" pitchFamily="2" charset="0"/>
                </a:endParaRPr>
              </a:p>
              <a:p>
                <a:endParaRPr lang="en-US" dirty="0">
                  <a:latin typeface="Avenir" panose="02000503020000020003" pitchFamily="2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980328"/>
                <a:ext cx="20057623" cy="8668871"/>
              </a:xfrm>
              <a:blipFill>
                <a:blip r:embed="rId3"/>
                <a:stretch>
                  <a:fillRect l="-1518" t="-2778" r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2867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74F1-A80A-9BBD-7F44-3023EBA2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Amortized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5C9D-B791-56CD-D467-059FF2583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binary search dynamic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6C9D9E-B326-4655-EC82-576140634E75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Binary search of a sorted array takes logarithmic search time, but the time to insert a new element is linear in the size of the array. You can improve the time for insertion by keeping several sorted arrays. </a:t>
                </a: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Specifically, suppose that you wish to support SEARCH and INSERT on a set of n elements.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</m:oMath>
                </a14:m>
                <a:r>
                  <a:rPr lang="en-US" dirty="0"/>
                  <a:t>, and let the binary representation of n be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Maintain k sorted arrays A0, A1, Ak-1, where </a:t>
                </a:r>
                <a:r>
                  <a:rPr lang="en-US" dirty="0" err="1"/>
                  <a:t>i</a:t>
                </a:r>
                <a:r>
                  <a:rPr lang="en-US" dirty="0"/>
                  <a:t>=0, 1, …, k-1, the length of array Ai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. Each array is either full or empty, depending o whether </a:t>
                </a:r>
                <a:r>
                  <a:rPr lang="en-US" dirty="0" err="1"/>
                  <a:t>ni</a:t>
                </a:r>
                <a:r>
                  <a:rPr lang="en-US" dirty="0"/>
                  <a:t>=1 or </a:t>
                </a:r>
                <a:r>
                  <a:rPr lang="en-US" dirty="0" err="1"/>
                  <a:t>ni</a:t>
                </a:r>
                <a:r>
                  <a:rPr lang="en-US" dirty="0"/>
                  <a:t>=0, respectively. The total number of elements held in all k arrays is therefore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r>
                  <a:rPr lang="en-US" dirty="0"/>
                  <a:t>. Although each individual array is sorted, elements in different arrays bear no particular relationship to each other.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6C9D9E-B326-4655-EC82-576140634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2024" t="-2823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176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74F1-A80A-9BBD-7F44-3023EBA2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Amortized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25C9D-B791-56CD-D467-059FF25835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Making binary search dynamic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C9D9E-B326-4655-EC82-576140634E7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Based on the data structure mentioned before:</a:t>
            </a:r>
          </a:p>
          <a:p>
            <a:pPr marL="1524000" lvl="1" indent="-914400">
              <a:buFont typeface="+mj-lt"/>
              <a:buAutoNum type="alphaLcPeriod"/>
            </a:pPr>
            <a:r>
              <a:rPr lang="en-US" sz="4400" dirty="0"/>
              <a:t>Describe how to perform the SEARCH operation for this data structure. Analyze its worst-case running time.</a:t>
            </a:r>
          </a:p>
          <a:p>
            <a:pPr marL="1524000" lvl="1" indent="-914400">
              <a:buFont typeface="+mj-lt"/>
              <a:buAutoNum type="alphaLcPeriod"/>
            </a:pPr>
            <a:r>
              <a:rPr lang="en-US" sz="4400" dirty="0"/>
              <a:t>Describe how to perform the INSERT operation. Analyze its worst-case and amortized running times, assuming that the only operations are INSERT and SEARCH. </a:t>
            </a:r>
          </a:p>
          <a:p>
            <a:pPr marL="1524000" lvl="1" indent="-914400">
              <a:buFont typeface="+mj-lt"/>
              <a:buAutoNum type="alphaLcPeriod"/>
            </a:pPr>
            <a:r>
              <a:rPr lang="en-US" sz="4400" dirty="0"/>
              <a:t>Describe how to implement DELETE. Analyze its worst-case and amortized running times, assuming that there can be DELETE, INSERT, and SEARCH operations. </a:t>
            </a:r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326698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4, 5, 15, 16.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Review I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14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Divide-and-conquer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Randomized algorithm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Greedy methods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Huffman code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Amortized Analysis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4: Compare several algorithm design methods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endParaRPr lang="en-US" sz="4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D434-0139-5937-050F-989B1F06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34E98-F2C5-D588-52F9-F35DDDD1E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CF397-840A-D5A7-C77A-73608AE7E3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 this session, the lecturer should solve the problems together with students or guide the students to solve each problems presented from each materials.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732001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Parameter-passing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223274"/>
                <a:ext cx="20057623" cy="100893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Throughout our slide, we assume that parameter passing during procedure calls takes constant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, even if an N-element array is being passed. This assumption is valid because a pointer to the array is passed, not the array itself.</a:t>
                </a:r>
              </a:p>
              <a:p>
                <a:endParaRPr lang="en-US" dirty="0"/>
              </a:p>
              <a:p>
                <a:r>
                  <a:rPr lang="en-US" dirty="0"/>
                  <a:t>This problem examines the implications of three parameter-passing strategies:</a:t>
                </a:r>
              </a:p>
              <a:p>
                <a:pPr marL="1352550" lvl="1" indent="-742950">
                  <a:buFont typeface="+mj-lt"/>
                  <a:buAutoNum type="arabicPeriod"/>
                </a:pPr>
                <a:r>
                  <a:rPr lang="en-US" dirty="0"/>
                  <a:t>Arrays are passed by pointer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352550" lvl="1" indent="-742950">
                  <a:buFont typeface="+mj-lt"/>
                  <a:buAutoNum type="arabicPeriod"/>
                </a:pPr>
                <a:r>
                  <a:rPr lang="en-US" dirty="0"/>
                  <a:t>Arrays are passed by copying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N is the size of array)</a:t>
                </a:r>
              </a:p>
              <a:p>
                <a:pPr marL="1352550" lvl="1" indent="-742950">
                  <a:buFont typeface="+mj-lt"/>
                  <a:buAutoNum type="arabicPeriod"/>
                </a:pPr>
                <a:r>
                  <a:rPr lang="en-US" dirty="0"/>
                  <a:t>Arrays are passed by copying only the subrange that might be accessed by the called procedure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n is the size of the subarray)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Consider the following three algorithms: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/>
                  <a:t>The recursive binary-search algorithm for finding a number in a sorted array (from Exercise in session 03).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/>
                  <a:t>MERGE-SORT procedure (from session 03)</a:t>
                </a:r>
              </a:p>
              <a:p>
                <a:pPr marL="1352550" lvl="1" indent="-742950">
                  <a:buFont typeface="+mj-lt"/>
                  <a:buAutoNum type="alphaLcPeriod"/>
                </a:pPr>
                <a:r>
                  <a:rPr lang="en-US" dirty="0"/>
                  <a:t>MATRIX-MULTIPLY-RECURSIVE procedure (from session 07)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223274"/>
                <a:ext cx="20057623" cy="10089314"/>
              </a:xfrm>
              <a:blipFill>
                <a:blip r:embed="rId2"/>
                <a:stretch>
                  <a:fillRect l="-1518" t="-2387" r="-1645" b="-3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781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Parameter-passing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980328"/>
                <a:ext cx="20057623" cy="8668871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/>
                  <a:t>Given nine recurrences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4800" dirty="0"/>
                  <a:t> for the worst-case running times of each of the three algorithms above when arrays and matrices are passed using each of the three parameter-passing strategies. </a:t>
                </a:r>
                <a:r>
                  <a:rPr lang="en-US" sz="4800" b="1" dirty="0">
                    <a:latin typeface="Avenir Black" panose="02000503020000020003" pitchFamily="2" charset="0"/>
                  </a:rPr>
                  <a:t>Solve your recurrences, giving </a:t>
                </a:r>
                <a:r>
                  <a:rPr lang="en-US" sz="4800" b="1" dirty="0">
                    <a:solidFill>
                      <a:schemeClr val="accent4"/>
                    </a:solidFill>
                    <a:latin typeface="Avenir Black" panose="02000503020000020003" pitchFamily="2" charset="0"/>
                  </a:rPr>
                  <a:t>tight asymptotic bounds</a:t>
                </a:r>
                <a:r>
                  <a:rPr lang="en-US" sz="4800" b="1" dirty="0">
                    <a:latin typeface="Avenir Black" panose="02000503020000020003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0F65291-2CCF-E0D3-DD88-8E16E11D9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980328"/>
                <a:ext cx="20057623" cy="8668871"/>
              </a:xfrm>
              <a:blipFill>
                <a:blip r:embed="rId2"/>
                <a:stretch>
                  <a:fillRect l="-183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389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Randomized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Searching an unsorted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65291-2CCF-E0D3-DD88-8E16E11D92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80328"/>
            <a:ext cx="20057623" cy="86688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problem examines three algorithms for searching for a value x in an unsorted array consisting of n elements.  </a:t>
            </a:r>
          </a:p>
          <a:p>
            <a:r>
              <a:rPr lang="en-US" dirty="0">
                <a:latin typeface="Avenir" panose="02000503020000020003" pitchFamily="2" charset="0"/>
              </a:rPr>
              <a:t>First, consider a randomized strategy: pick a random index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into A. If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x, then terminate; otherwise, continue the search by picking a new random index into A. Continue picking random indices into A until you find an index j such that A[j] = x or until every element of has been checked. This strategy may examine a given element more than once, because it picks from the whole set of indices each time. </a:t>
            </a:r>
          </a:p>
          <a:p>
            <a:pPr marL="1352550" lvl="1" indent="-742950">
              <a:buFont typeface="+mj-lt"/>
              <a:buAutoNum type="alphaLcPeriod"/>
            </a:pPr>
            <a:r>
              <a:rPr lang="en-US" dirty="0">
                <a:latin typeface="Avenir" panose="02000503020000020003" pitchFamily="2" charset="0"/>
              </a:rPr>
              <a:t>Write pseudocode for a procedure RANDOM-SEARCH to implement the strategy above. Be sure that your algorithm terminates when all indices into have been picked. </a:t>
            </a:r>
          </a:p>
          <a:p>
            <a:pPr marL="1352550" lvl="1" indent="-742950">
              <a:buFont typeface="+mj-lt"/>
              <a:buAutoNum type="alphaLcPeriod"/>
            </a:pPr>
            <a:r>
              <a:rPr lang="en-US" dirty="0">
                <a:latin typeface="Avenir" panose="02000503020000020003" pitchFamily="2" charset="0"/>
              </a:rPr>
              <a:t>Suppose that there is exactly one index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expected number of indices into A that must be picked before x is found and RANDOM-SEARCH terminates?</a:t>
            </a:r>
          </a:p>
          <a:p>
            <a:pPr marL="1352550" lvl="1" indent="-742950">
              <a:buFont typeface="+mj-lt"/>
              <a:buAutoNum type="alphaLcPeriod"/>
            </a:pPr>
            <a:r>
              <a:rPr lang="en-US" dirty="0">
                <a:latin typeface="Avenir" panose="02000503020000020003" pitchFamily="2" charset="0"/>
              </a:rPr>
              <a:t>Suppose that there is no indices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expected numbers of indices into A that must be picked before all elements of A have been checked and RANDOM-SEARCH terminates?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560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Randomized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Searching an unsorted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65291-2CCF-E0D3-DD88-8E16E11D92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80328"/>
            <a:ext cx="20057623" cy="8668871"/>
          </a:xfrm>
        </p:spPr>
        <p:txBody>
          <a:bodyPr>
            <a:normAutofit/>
          </a:bodyPr>
          <a:lstStyle/>
          <a:p>
            <a:r>
              <a:rPr lang="en-US" dirty="0"/>
              <a:t>Now, consider a deterministic linear search algorithm. The algorithm, which we call DETERMINISTIC-SEARCH, searches A for x in order, considering A[1], A[2], …, A[n] until either it finds A[</a:t>
            </a:r>
            <a:r>
              <a:rPr lang="en-US" dirty="0" err="1"/>
              <a:t>i</a:t>
            </a:r>
            <a:r>
              <a:rPr lang="en-US" dirty="0"/>
              <a:t>] = x or it reaches the end of the array. Assume that all possible permutations of the input array are equally likely.</a:t>
            </a:r>
          </a:p>
          <a:p>
            <a:pPr marL="1352550" lvl="1" indent="-742950">
              <a:buFont typeface="+mj-lt"/>
              <a:buAutoNum type="alphaLcPeriod" startAt="4"/>
            </a:pPr>
            <a:r>
              <a:rPr lang="en-US" dirty="0">
                <a:latin typeface="Avenir" panose="02000503020000020003" pitchFamily="2" charset="0"/>
              </a:rPr>
              <a:t>Suppose that there is exactly one index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average-case running time of DETERMINISTIC-SEARCH? What is the worst-case running time?</a:t>
            </a:r>
          </a:p>
          <a:p>
            <a:pPr marL="1352550" lvl="1" indent="-742950">
              <a:buFont typeface="+mj-lt"/>
              <a:buAutoNum type="alphaLcPeriod" startAt="4"/>
            </a:pPr>
            <a:r>
              <a:rPr lang="en-US" dirty="0">
                <a:latin typeface="Avenir" panose="02000503020000020003" pitchFamily="2" charset="0"/>
              </a:rPr>
              <a:t>Suppose that there is no indices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average-case running time of DETERMINISTIC-SEARCH? What is the worst-case running time?</a:t>
            </a:r>
          </a:p>
          <a:p>
            <a:endParaRPr lang="en-US" dirty="0"/>
          </a:p>
          <a:p>
            <a:endParaRPr lang="en-US" dirty="0">
              <a:latin typeface="Avenir" panose="02000503020000020003" pitchFamily="2" charset="0"/>
            </a:endParaRPr>
          </a:p>
          <a:p>
            <a:endParaRPr lang="en-US" dirty="0">
              <a:latin typeface="Avenir" panose="02000503020000020003" pitchFamily="2" charset="0"/>
            </a:endParaRPr>
          </a:p>
          <a:p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7074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39C9-E3F3-A39B-E336-9F917133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Randomized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8EE6C-28B3-99C0-EFF7-E432C0C1F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Searching an unsorted 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65291-2CCF-E0D3-DD88-8E16E11D92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80328"/>
            <a:ext cx="20057623" cy="8668871"/>
          </a:xfrm>
        </p:spPr>
        <p:txBody>
          <a:bodyPr>
            <a:normAutofit/>
          </a:bodyPr>
          <a:lstStyle/>
          <a:p>
            <a:r>
              <a:rPr lang="en-US" dirty="0"/>
              <a:t>Finally, consider a randomized algorithm SCRAMBLE-SEARCH that first randomly permutes the input array and then runs the deterministic linear search given above on the resulting permuted array.</a:t>
            </a:r>
          </a:p>
          <a:p>
            <a:pPr marL="1352550" lvl="1" indent="-742950">
              <a:buFont typeface="+mj-lt"/>
              <a:buAutoNum type="alphaLcPeriod" startAt="6"/>
            </a:pPr>
            <a:r>
              <a:rPr lang="en-US" dirty="0">
                <a:latin typeface="Avenir" panose="02000503020000020003" pitchFamily="2" charset="0"/>
              </a:rPr>
              <a:t>Suppose that there is exactly one index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worst running time? What is the expected running time?</a:t>
            </a:r>
          </a:p>
          <a:p>
            <a:pPr marL="1352550" lvl="1" indent="-742950">
              <a:buFont typeface="+mj-lt"/>
              <a:buAutoNum type="alphaLcPeriod" startAt="6"/>
            </a:pPr>
            <a:r>
              <a:rPr lang="en-US" dirty="0">
                <a:latin typeface="Avenir" panose="02000503020000020003" pitchFamily="2" charset="0"/>
              </a:rPr>
              <a:t>Suppose that there is no indices 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 such that A[</a:t>
            </a:r>
            <a:r>
              <a:rPr lang="en-US" dirty="0" err="1">
                <a:latin typeface="Avenir" panose="02000503020000020003" pitchFamily="2" charset="0"/>
              </a:rPr>
              <a:t>i</a:t>
            </a:r>
            <a:r>
              <a:rPr lang="en-US" dirty="0">
                <a:latin typeface="Avenir" panose="02000503020000020003" pitchFamily="2" charset="0"/>
              </a:rPr>
              <a:t>] = x. What is the worst running time? What is the expected running time?</a:t>
            </a:r>
          </a:p>
          <a:p>
            <a:endParaRPr lang="en-US" dirty="0"/>
          </a:p>
          <a:p>
            <a:pPr marL="742950" indent="-742950">
              <a:buFont typeface="+mj-lt"/>
              <a:buAutoNum type="alphaLcPeriod" startAt="8"/>
            </a:pPr>
            <a:r>
              <a:rPr lang="en-US" dirty="0"/>
              <a:t>Which of the three searching algorithms would you use? Explain your answer.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endParaRPr lang="en-US" dirty="0">
              <a:latin typeface="Avenir" panose="02000503020000020003" pitchFamily="2" charset="0"/>
            </a:endParaRPr>
          </a:p>
          <a:p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24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12211</TotalTime>
  <Words>1312</Words>
  <Application>Microsoft Macintosh PowerPoint</Application>
  <PresentationFormat>Custom</PresentationFormat>
  <Paragraphs>87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Consolas</vt:lpstr>
      <vt:lpstr>Söhne</vt:lpstr>
      <vt:lpstr>Arial</vt:lpstr>
      <vt:lpstr>OCRB</vt:lpstr>
      <vt:lpstr>Open Sans Light</vt:lpstr>
      <vt:lpstr>Avenir</vt:lpstr>
      <vt:lpstr>Avenir Black</vt:lpstr>
      <vt:lpstr>Google Sans</vt:lpstr>
      <vt:lpstr>Cambria Math</vt:lpstr>
      <vt:lpstr>Open Sans ExtraBold</vt:lpstr>
      <vt:lpstr>Open Sans Semibold</vt:lpstr>
      <vt:lpstr>Avenir Book</vt:lpstr>
      <vt:lpstr>21_BasicWhite</vt:lpstr>
      <vt:lpstr>Review I</vt:lpstr>
      <vt:lpstr>Outline Materials</vt:lpstr>
      <vt:lpstr>Learning outcomes</vt:lpstr>
      <vt:lpstr>Review I</vt:lpstr>
      <vt:lpstr>Divide-and-Conquer</vt:lpstr>
      <vt:lpstr>Divide-and-Conquer</vt:lpstr>
      <vt:lpstr>Randomized algorithm</vt:lpstr>
      <vt:lpstr>Randomized algorithm</vt:lpstr>
      <vt:lpstr>Randomized algorithm</vt:lpstr>
      <vt:lpstr>Greedy methods</vt:lpstr>
      <vt:lpstr>Amortized analysis</vt:lpstr>
      <vt:lpstr>Amortized analysis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58</cp:revision>
  <dcterms:created xsi:type="dcterms:W3CDTF">2023-06-13T08:42:51Z</dcterms:created>
  <dcterms:modified xsi:type="dcterms:W3CDTF">2023-07-31T08:51:12Z</dcterms:modified>
</cp:coreProperties>
</file>